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1" r:id="rId24"/>
    <p:sldId id="277" r:id="rId25"/>
    <p:sldId id="278" r:id="rId26"/>
    <p:sldId id="279" r:id="rId27"/>
    <p:sldId id="280" r:id="rId28"/>
  </p:sldIdLst>
  <p:sldSz cx="9907588" cy="6858000"/>
  <p:notesSz cx="7099300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78AE1F1-D2D3-46AB-9DF4-4230CBD81E8B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884D25CB-4A3C-4D3B-A684-C470951E2DD3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01F94E62-0393-4198-BF8D-5B8968E011EA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947880" y="4862520"/>
            <a:ext cx="5174640" cy="4277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8C8C33E4-0E89-4687-B891-474BF0F38571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E45A4601-15EB-43D8-BF64-A9971C40A7B0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5300BCF5-D457-447F-AB05-AA8C76637C97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A9A929B1-E4D2-4F9C-9177-68449384CF81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36E047BC-04B0-48D3-91C9-C36CFA2A1021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58038853-930F-49B6-9107-695A0C5A68EB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CADFB734-6BDD-412C-A48C-6F7026B89E13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E3226466-801E-40EA-AC6B-72F67C5255B4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0D6AD2AA-34A0-4B5A-B167-F4C00AC2100B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502936A1-B174-4F0E-8615-3B13F7850743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EAA5A612-1189-4A5B-AB96-69EE7B15A7AA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7FD416E5-9F5C-47B5-92CE-181CA0370D32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AA8F01B9-E944-4076-A6F2-1DBB0F567DB1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11ECEE27-82C2-4974-879D-6E95DBEF2B23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C4B5F581-99BB-44B0-84C5-43C32ED83317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FC4000F4-3229-4B30-8D91-51281E36ACD1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E7C5CFD3-2E62-4893-BC06-1EE063E75537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DE333C7E-25CE-433F-8DBC-5E7612AB5023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A69020FC-3128-42D8-890C-C88FEC26A545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875A32CE-574D-4A83-9CEB-CEC8A3FBBFA1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38FDF715-66D6-4755-BCB6-F5EF741039CC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69DDC349-065E-4CA3-A9D0-5B63A77694EE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BDBE0829-6AE0-4794-9C39-D2F0536C3C94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20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B3B1EE27-086D-4226-AB1F-FDE4231B54BB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20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59C18500-3338-4370-A042-D74F3798F45C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21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260110E3-2B6E-4A6D-AB1F-2B2B1EC5B083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21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59C18500-3338-4370-A042-D74F3798F45C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22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260110E3-2B6E-4A6D-AB1F-2B2B1EC5B083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22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48856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6F5D7661-A3BA-47B7-9DF2-B57A8C8E5AE6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23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C6536501-E4BA-43F0-9F78-0CB3D0AE579C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23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FEC9C160-4DB6-4EEA-A97C-3B403CD1AC8B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24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0C5529C6-AF60-4343-8678-90CB1F006DC8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24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AE9C637B-DA0C-4433-AA5B-8373AC6C857D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25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7B5094CF-A2A2-40FD-8F34-F68A1FEB4954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25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06FC3F1C-70E9-44AF-8503-106EDDFCABA1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26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6B214BBB-8114-46CF-99C7-FFE17E067667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26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A40FAE54-C941-403D-93B9-B577CFBEF227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4BECA00F-3C4E-4874-8C07-3F3871A67E85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89FB578A-A9CF-45C5-956A-AB13F4BF45A9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30951459-2999-4361-8730-5055B9C50322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2CF22AD8-2669-4D6B-ACE7-ABF4C4492FEB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696B6FC3-1741-498F-92AA-D4AA11957409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F5885A66-2B71-4F69-A27E-B07EC6529381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B9330B5E-3143-4562-9D64-5AE8448F355F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37091C67-6C06-4051-AA72-2647CE0195C9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45C3F7CE-229E-480E-BB16-116015992048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B6E16C0A-7EB1-4E60-B3EA-D94D37F9E19B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BADBAC48-89B5-4C44-BAFA-D972227495FD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4021200" y="9723600"/>
            <a:ext cx="3048840" cy="4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DA6B97BA-E49A-4ED1-BCD2-5499EDA86ECA}" type="slidenum">
              <a:rPr lang="en-US" sz="1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4021200" y="9723600"/>
            <a:ext cx="3075840" cy="50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800" tIns="0" rIns="19800" bIns="0" anchor="b"/>
          <a:lstStyle/>
          <a:p>
            <a:pPr algn="r">
              <a:lnSpc>
                <a:spcPct val="100000"/>
              </a:lnSpc>
            </a:pPr>
            <a:fld id="{53186494-F81E-47A6-8AC7-76B8017DFCD5}" type="slidenum">
              <a:rPr lang="en-US" sz="1000" b="0" i="1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947880" y="4862520"/>
            <a:ext cx="5201640" cy="43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Imagen 34"/>
          <p:cNvPicPr/>
          <p:nvPr/>
        </p:nvPicPr>
        <p:blipFill>
          <a:blip r:embed="rId2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Imagen 35"/>
          <p:cNvPicPr/>
          <p:nvPr/>
        </p:nvPicPr>
        <p:blipFill>
          <a:blip r:embed="rId2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Imagen 71"/>
          <p:cNvPicPr/>
          <p:nvPr/>
        </p:nvPicPr>
        <p:blipFill>
          <a:blip r:embed="rId2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Imagen 72"/>
          <p:cNvPicPr/>
          <p:nvPr/>
        </p:nvPicPr>
        <p:blipFill>
          <a:blip r:embed="rId2"/>
          <a:stretch/>
        </p:blipFill>
        <p:spPr>
          <a:xfrm>
            <a:off x="24606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7137360" y="6559560"/>
            <a:ext cx="2648880" cy="1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440" tIns="0" rIns="82440" bIns="0"/>
          <a:lstStyle/>
          <a:p>
            <a:pPr algn="r">
              <a:lnSpc>
                <a:spcPct val="100000"/>
              </a:lnSpc>
            </a:pPr>
            <a:r>
              <a:rPr lang="en-US" sz="1100" b="0" strike="noStrike" spc="-1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        </a:t>
            </a:r>
            <a:fld id="{24AE2667-FE27-4C2E-84A0-67A42B4CBB2D}" type="slidenum">
              <a:rPr lang="en-US" sz="1100" b="0" strike="noStrike" spc="-1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‹Nº›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7137360" y="6559560"/>
            <a:ext cx="2648880" cy="1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440" tIns="0" rIns="82440" bIns="0"/>
          <a:lstStyle/>
          <a:p>
            <a:pPr algn="r">
              <a:lnSpc>
                <a:spcPct val="100000"/>
              </a:lnSpc>
            </a:pPr>
            <a:r>
              <a:rPr lang="en-US" sz="1100" b="0" strike="noStrike" spc="-1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        </a:t>
            </a:r>
            <a:fld id="{B3D2E6E0-932F-49E1-8816-127BB8A89B5A}" type="slidenum">
              <a:rPr lang="en-US" sz="1100" b="0" strike="noStrike" spc="-1">
                <a:solidFill>
                  <a:srgbClr val="003BB2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‹Nº›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4.jpeg"/><Relationship Id="rId5" Type="http://schemas.openxmlformats.org/officeDocument/2006/relationships/image" Target="../media/image12.png"/><Relationship Id="rId10" Type="http://schemas.openxmlformats.org/officeDocument/2006/relationships/image" Target="../media/image23.jpeg"/><Relationship Id="rId4" Type="http://schemas.openxmlformats.org/officeDocument/2006/relationships/image" Target="../media/image3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"/>
          <p:cNvPicPr/>
          <p:nvPr/>
        </p:nvPicPr>
        <p:blipFill>
          <a:blip r:embed="rId4"/>
          <a:stretch/>
        </p:blipFill>
        <p:spPr>
          <a:xfrm>
            <a:off x="4464000" y="5051160"/>
            <a:ext cx="1647720" cy="162216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-14400" y="972000"/>
            <a:ext cx="9905400" cy="182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Line 2"/>
          <p:cNvSpPr/>
          <p:nvPr/>
        </p:nvSpPr>
        <p:spPr>
          <a:xfrm>
            <a:off x="1739880" y="3501000"/>
            <a:ext cx="6394320" cy="144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0" y="3873600"/>
            <a:ext cx="9905400" cy="70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440" tIns="41400" rIns="82440" bIns="41400" anchor="ctr"/>
          <a:lstStyle/>
          <a:p>
            <a:pPr algn="ctr">
              <a:lnSpc>
                <a:spcPct val="100000"/>
              </a:lnSpc>
            </a:pPr>
            <a:r>
              <a:rPr lang="en-US" b="1" u="sng" strike="noStrike" spc="-1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</a:rPr>
              <a:t>David Álvarez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990000"/>
                </a:solidFill>
                <a:uFill>
                  <a:solidFill>
                    <a:srgbClr val="990000"/>
                  </a:solidFill>
                </a:uFill>
                <a:latin typeface="Verdana"/>
                <a:ea typeface="Droid Sans Fallback"/>
              </a:rPr>
              <a:t>Santiago Garrido, Luis Moreno, Adriana Birlutiu, Manuella Kadar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6"/>
          <p:cNvPicPr/>
          <p:nvPr/>
        </p:nvPicPr>
        <p:blipFill>
          <a:blip r:embed="rId5"/>
          <a:stretch/>
        </p:blipFill>
        <p:spPr>
          <a:xfrm>
            <a:off x="181080" y="5421960"/>
            <a:ext cx="3657600" cy="1179360"/>
          </a:xfrm>
          <a:prstGeom prst="rect">
            <a:avLst/>
          </a:prstGeom>
          <a:ln>
            <a:noFill/>
          </a:ln>
        </p:spPr>
      </p:pic>
      <p:pic>
        <p:nvPicPr>
          <p:cNvPr id="84" name="Imagen 83"/>
          <p:cNvPicPr/>
          <p:nvPr/>
        </p:nvPicPr>
        <p:blipFill>
          <a:blip r:embed="rId6"/>
          <a:stretch/>
        </p:blipFill>
        <p:spPr>
          <a:xfrm>
            <a:off x="7367400" y="5303520"/>
            <a:ext cx="1774800" cy="1369800"/>
          </a:xfrm>
          <a:prstGeom prst="rect">
            <a:avLst/>
          </a:prstGeom>
          <a:ln w="5472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160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4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423000" y="1756800"/>
            <a:ext cx="8918640" cy="7275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7"/>
          <p:cNvSpPr/>
          <p:nvPr/>
        </p:nvSpPr>
        <p:spPr>
          <a:xfrm>
            <a:off x="-365760" y="1894680"/>
            <a:ext cx="1014804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3000" indent="-226440">
              <a:lnSpc>
                <a:spcPct val="100000"/>
              </a:lnSpc>
              <a:buBlip>
                <a:blip r:embed="rId4"/>
              </a:buBlip>
            </a:pPr>
            <a:r>
              <a:rPr lang="en-US" sz="2400" b="1" strike="noStrike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lang="en-US" sz="2400" b="1" u="sng" strike="noStrike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lang="en-US" sz="24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study geometric properties and segment.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Imagen 166"/>
          <p:cNvPicPr/>
          <p:nvPr/>
        </p:nvPicPr>
        <p:blipFill>
          <a:blip r:embed="rId5"/>
          <a:stretch/>
        </p:blipFill>
        <p:spPr>
          <a:xfrm>
            <a:off x="1116720" y="3333600"/>
            <a:ext cx="2230200" cy="2227680"/>
          </a:xfrm>
          <a:prstGeom prst="rect">
            <a:avLst/>
          </a:prstGeom>
          <a:ln w="54720">
            <a:noFill/>
          </a:ln>
        </p:spPr>
      </p:pic>
      <p:sp>
        <p:nvSpPr>
          <p:cNvPr id="168" name="CustomShape 8"/>
          <p:cNvSpPr/>
          <p:nvPr/>
        </p:nvSpPr>
        <p:spPr>
          <a:xfrm>
            <a:off x="3693600" y="3771360"/>
            <a:ext cx="2669400" cy="146124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3461040" y="2906559"/>
            <a:ext cx="31071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092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4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Segment inner circle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Imagen 169"/>
          <p:cNvPicPr/>
          <p:nvPr/>
        </p:nvPicPr>
        <p:blipFill>
          <a:blip r:embed="rId6"/>
          <a:stretch/>
        </p:blipFill>
        <p:spPr>
          <a:xfrm>
            <a:off x="6739200" y="3254400"/>
            <a:ext cx="2174760" cy="2174760"/>
          </a:xfrm>
          <a:prstGeom prst="rect">
            <a:avLst/>
          </a:prstGeom>
          <a:ln w="54720">
            <a:noFill/>
          </a:ln>
        </p:spPr>
      </p:pic>
      <p:sp>
        <p:nvSpPr>
          <p:cNvPr id="171" name="CustomShape 10"/>
          <p:cNvSpPr/>
          <p:nvPr/>
        </p:nvSpPr>
        <p:spPr>
          <a:xfrm>
            <a:off x="2377440" y="5760720"/>
            <a:ext cx="5273280" cy="5828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Imagen 171"/>
          <p:cNvPicPr/>
          <p:nvPr/>
        </p:nvPicPr>
        <p:blipFill>
          <a:blip r:embed="rId7"/>
          <a:stretch/>
        </p:blipFill>
        <p:spPr>
          <a:xfrm>
            <a:off x="2524320" y="5873040"/>
            <a:ext cx="4946400" cy="389880"/>
          </a:xfrm>
          <a:prstGeom prst="rect">
            <a:avLst/>
          </a:prstGeom>
          <a:ln w="5472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174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4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6"/>
          <p:cNvSpPr/>
          <p:nvPr/>
        </p:nvSpPr>
        <p:spPr>
          <a:xfrm>
            <a:off x="3840480" y="3840480"/>
            <a:ext cx="2885400" cy="156780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7"/>
          <p:cNvSpPr/>
          <p:nvPr/>
        </p:nvSpPr>
        <p:spPr>
          <a:xfrm>
            <a:off x="3749040" y="2834640"/>
            <a:ext cx="31071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1" name="Imagen 180"/>
          <p:cNvPicPr/>
          <p:nvPr/>
        </p:nvPicPr>
        <p:blipFill>
          <a:blip r:embed="rId4"/>
          <a:stretch/>
        </p:blipFill>
        <p:spPr>
          <a:xfrm>
            <a:off x="1019520" y="3575520"/>
            <a:ext cx="2471400" cy="2471400"/>
          </a:xfrm>
          <a:prstGeom prst="rect">
            <a:avLst/>
          </a:prstGeom>
          <a:ln w="54720">
            <a:noFill/>
          </a:ln>
        </p:spPr>
      </p:pic>
      <p:pic>
        <p:nvPicPr>
          <p:cNvPr id="182" name="Imagen 181"/>
          <p:cNvPicPr/>
          <p:nvPr/>
        </p:nvPicPr>
        <p:blipFill>
          <a:blip r:embed="rId5"/>
          <a:stretch/>
        </p:blipFill>
        <p:spPr>
          <a:xfrm>
            <a:off x="7080480" y="3196800"/>
            <a:ext cx="1060200" cy="2990520"/>
          </a:xfrm>
          <a:prstGeom prst="rect">
            <a:avLst/>
          </a:prstGeom>
          <a:ln w="54720">
            <a:noFill/>
          </a:ln>
        </p:spPr>
      </p:pic>
      <p:sp>
        <p:nvSpPr>
          <p:cNvPr id="183" name="CustomShape 8"/>
          <p:cNvSpPr/>
          <p:nvPr/>
        </p:nvSpPr>
        <p:spPr>
          <a:xfrm>
            <a:off x="423000" y="1737720"/>
            <a:ext cx="9086400" cy="74700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9"/>
          <p:cNvSpPr/>
          <p:nvPr/>
        </p:nvSpPr>
        <p:spPr>
          <a:xfrm>
            <a:off x="-457200" y="1894680"/>
            <a:ext cx="1023948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3000" indent="-226440">
              <a:lnSpc>
                <a:spcPct val="100000"/>
              </a:lnSpc>
              <a:buBlip>
                <a:blip r:embed="rId6"/>
              </a:buBlip>
            </a:pPr>
            <a:r>
              <a:rPr lang="en-US" sz="2000" b="1" strike="noStrike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lang="en-US" sz="2000" b="1" u="sng" strike="noStrike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lang="en-US" sz="20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binarized image, study 8-connected components in contiguous regions.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310320" y="2935301"/>
            <a:ext cx="9509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092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2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Perform several binarizations until 3 boxes of the expected area are found.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n 185"/>
          <p:cNvPicPr/>
          <p:nvPr/>
        </p:nvPicPr>
        <p:blipFill>
          <a:blip r:embed="rId3"/>
          <a:stretch/>
        </p:blipFill>
        <p:spPr>
          <a:xfrm>
            <a:off x="293760" y="2488320"/>
            <a:ext cx="4709520" cy="3895200"/>
          </a:xfrm>
          <a:prstGeom prst="rect">
            <a:avLst/>
          </a:prstGeom>
          <a:ln>
            <a:noFill/>
          </a:ln>
        </p:spPr>
      </p:pic>
      <p:pic>
        <p:nvPicPr>
          <p:cNvPr id="187" name="Picture 1"/>
          <p:cNvPicPr/>
          <p:nvPr/>
        </p:nvPicPr>
        <p:blipFill>
          <a:blip r:embed="rId4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188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>
            <a:off x="1463040" y="1612800"/>
            <a:ext cx="6766200" cy="7275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7"/>
          <p:cNvSpPr/>
          <p:nvPr/>
        </p:nvSpPr>
        <p:spPr>
          <a:xfrm>
            <a:off x="731520" y="1714680"/>
            <a:ext cx="905076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3000" indent="-226440">
              <a:lnSpc>
                <a:spcPct val="100000"/>
              </a:lnSpc>
              <a:buBlip>
                <a:blip r:embed="rId5"/>
              </a:buBlip>
            </a:pPr>
            <a:r>
              <a:rPr lang="en-US" sz="2400" b="1" strike="noStrike" spc="-1" dirty="0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lang="en-US" sz="2400" b="1" u="sng" strike="noStrike" spc="-1" dirty="0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lang="en-US" sz="24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binarize image and study X-projection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Imagen 194"/>
          <p:cNvPicPr/>
          <p:nvPr/>
        </p:nvPicPr>
        <p:blipFill>
          <a:blip r:embed="rId6"/>
          <a:stretch/>
        </p:blipFill>
        <p:spPr>
          <a:xfrm>
            <a:off x="5618520" y="2834640"/>
            <a:ext cx="955080" cy="2693160"/>
          </a:xfrm>
          <a:prstGeom prst="rect">
            <a:avLst/>
          </a:prstGeom>
          <a:ln w="54720">
            <a:noFill/>
          </a:ln>
        </p:spPr>
      </p:pic>
      <p:pic>
        <p:nvPicPr>
          <p:cNvPr id="196" name="Imagen 195"/>
          <p:cNvPicPr/>
          <p:nvPr/>
        </p:nvPicPr>
        <p:blipFill>
          <a:blip r:embed="rId7"/>
          <a:stretch/>
        </p:blipFill>
        <p:spPr>
          <a:xfrm>
            <a:off x="5852160" y="5737680"/>
            <a:ext cx="306000" cy="479880"/>
          </a:xfrm>
          <a:prstGeom prst="rect">
            <a:avLst/>
          </a:prstGeom>
          <a:ln w="54720">
            <a:noFill/>
          </a:ln>
        </p:spPr>
      </p:pic>
      <p:pic>
        <p:nvPicPr>
          <p:cNvPr id="197" name="Imagen 196"/>
          <p:cNvPicPr/>
          <p:nvPr/>
        </p:nvPicPr>
        <p:blipFill>
          <a:blip r:embed="rId8"/>
          <a:stretch/>
        </p:blipFill>
        <p:spPr>
          <a:xfrm>
            <a:off x="8503920" y="2713680"/>
            <a:ext cx="245520" cy="502560"/>
          </a:xfrm>
          <a:prstGeom prst="rect">
            <a:avLst/>
          </a:prstGeom>
          <a:ln w="54720">
            <a:noFill/>
          </a:ln>
        </p:spPr>
      </p:pic>
      <p:pic>
        <p:nvPicPr>
          <p:cNvPr id="198" name="Imagen 197"/>
          <p:cNvPicPr/>
          <p:nvPr/>
        </p:nvPicPr>
        <p:blipFill>
          <a:blip r:embed="rId9"/>
          <a:stretch/>
        </p:blipFill>
        <p:spPr>
          <a:xfrm>
            <a:off x="8869680" y="2713680"/>
            <a:ext cx="245520" cy="502560"/>
          </a:xfrm>
          <a:prstGeom prst="rect">
            <a:avLst/>
          </a:prstGeom>
          <a:ln w="54720">
            <a:noFill/>
          </a:ln>
        </p:spPr>
      </p:pic>
      <p:pic>
        <p:nvPicPr>
          <p:cNvPr id="199" name="Imagen 198"/>
          <p:cNvPicPr/>
          <p:nvPr/>
        </p:nvPicPr>
        <p:blipFill>
          <a:blip r:embed="rId10"/>
          <a:stretch/>
        </p:blipFill>
        <p:spPr>
          <a:xfrm>
            <a:off x="8503920" y="3400920"/>
            <a:ext cx="245520" cy="502560"/>
          </a:xfrm>
          <a:prstGeom prst="rect">
            <a:avLst/>
          </a:prstGeom>
          <a:ln w="54720">
            <a:noFill/>
          </a:ln>
        </p:spPr>
      </p:pic>
      <p:pic>
        <p:nvPicPr>
          <p:cNvPr id="200" name="Imagen 199"/>
          <p:cNvPicPr/>
          <p:nvPr/>
        </p:nvPicPr>
        <p:blipFill>
          <a:blip r:embed="rId11"/>
          <a:stretch/>
        </p:blipFill>
        <p:spPr>
          <a:xfrm>
            <a:off x="8860680" y="3400920"/>
            <a:ext cx="245520" cy="502560"/>
          </a:xfrm>
          <a:prstGeom prst="rect">
            <a:avLst/>
          </a:prstGeom>
          <a:ln w="54720">
            <a:noFill/>
          </a:ln>
        </p:spPr>
      </p:pic>
      <p:pic>
        <p:nvPicPr>
          <p:cNvPr id="201" name="Imagen 200"/>
          <p:cNvPicPr/>
          <p:nvPr/>
        </p:nvPicPr>
        <p:blipFill>
          <a:blip r:embed="rId12"/>
          <a:stretch/>
        </p:blipFill>
        <p:spPr>
          <a:xfrm rot="10692600">
            <a:off x="7300080" y="5162760"/>
            <a:ext cx="245520" cy="502560"/>
          </a:xfrm>
          <a:prstGeom prst="rect">
            <a:avLst/>
          </a:prstGeom>
          <a:ln w="54720">
            <a:noFill/>
          </a:ln>
        </p:spPr>
      </p:pic>
      <p:pic>
        <p:nvPicPr>
          <p:cNvPr id="202" name="Imagen 201"/>
          <p:cNvPicPr/>
          <p:nvPr/>
        </p:nvPicPr>
        <p:blipFill>
          <a:blip r:embed="rId13"/>
          <a:stretch/>
        </p:blipFill>
        <p:spPr>
          <a:xfrm>
            <a:off x="7315200" y="4617720"/>
            <a:ext cx="245520" cy="502560"/>
          </a:xfrm>
          <a:prstGeom prst="rect">
            <a:avLst/>
          </a:prstGeom>
          <a:ln w="54720">
            <a:noFill/>
          </a:ln>
        </p:spPr>
      </p:pic>
      <p:pic>
        <p:nvPicPr>
          <p:cNvPr id="203" name="Imagen 202"/>
          <p:cNvPicPr/>
          <p:nvPr/>
        </p:nvPicPr>
        <p:blipFill>
          <a:blip r:embed="rId14"/>
          <a:stretch/>
        </p:blipFill>
        <p:spPr>
          <a:xfrm>
            <a:off x="7315200" y="4023360"/>
            <a:ext cx="245520" cy="502560"/>
          </a:xfrm>
          <a:prstGeom prst="rect">
            <a:avLst/>
          </a:prstGeom>
          <a:ln w="54720">
            <a:noFill/>
          </a:ln>
        </p:spPr>
      </p:pic>
      <p:sp>
        <p:nvSpPr>
          <p:cNvPr id="204" name="CustomShape 8"/>
          <p:cNvSpPr/>
          <p:nvPr/>
        </p:nvSpPr>
        <p:spPr>
          <a:xfrm>
            <a:off x="6716880" y="2743200"/>
            <a:ext cx="1512360" cy="1096920"/>
          </a:xfrm>
          <a:custGeom>
            <a:avLst/>
            <a:gdLst/>
            <a:ahLst/>
            <a:cxnLst/>
            <a:rect l="l" t="t" r="r" b="b"/>
            <a:pathLst>
              <a:path w="1118" h="3558">
                <a:moveTo>
                  <a:pt x="1117" y="0"/>
                </a:moveTo>
                <a:cubicBezTo>
                  <a:pt x="837" y="0"/>
                  <a:pt x="558" y="148"/>
                  <a:pt x="558" y="296"/>
                </a:cubicBezTo>
                <a:lnTo>
                  <a:pt x="558" y="1482"/>
                </a:lnTo>
                <a:cubicBezTo>
                  <a:pt x="558" y="1630"/>
                  <a:pt x="279" y="1778"/>
                  <a:pt x="0" y="1778"/>
                </a:cubicBezTo>
                <a:cubicBezTo>
                  <a:pt x="279" y="1778"/>
                  <a:pt x="558" y="1926"/>
                  <a:pt x="558" y="2074"/>
                </a:cubicBezTo>
                <a:lnTo>
                  <a:pt x="558" y="3260"/>
                </a:lnTo>
                <a:cubicBezTo>
                  <a:pt x="558" y="3408"/>
                  <a:pt x="837" y="3557"/>
                  <a:pt x="1117" y="3557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9"/>
          <p:cNvSpPr/>
          <p:nvPr/>
        </p:nvSpPr>
        <p:spPr>
          <a:xfrm>
            <a:off x="6712560" y="4023360"/>
            <a:ext cx="419400" cy="1552680"/>
          </a:xfrm>
          <a:custGeom>
            <a:avLst/>
            <a:gdLst/>
            <a:ahLst/>
            <a:cxn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10"/>
          <p:cNvSpPr/>
          <p:nvPr/>
        </p:nvSpPr>
        <p:spPr>
          <a:xfrm>
            <a:off x="7673384" y="5297344"/>
            <a:ext cx="201132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 algn="just">
              <a:lnSpc>
                <a:spcPts val="6"/>
              </a:lnSpc>
              <a:buClr>
                <a:srgbClr val="000099"/>
              </a:buClr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  Fix size: 59*35º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208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Imagen 212"/>
          <p:cNvPicPr/>
          <p:nvPr/>
        </p:nvPicPr>
        <p:blipFill>
          <a:blip r:embed="rId4"/>
          <a:stretch/>
        </p:blipFill>
        <p:spPr>
          <a:xfrm>
            <a:off x="1848240" y="2031120"/>
            <a:ext cx="6074640" cy="3826800"/>
          </a:xfrm>
          <a:prstGeom prst="rect">
            <a:avLst/>
          </a:prstGeom>
          <a:ln w="5472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215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4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Imagen 219"/>
          <p:cNvPicPr/>
          <p:nvPr/>
        </p:nvPicPr>
        <p:blipFill>
          <a:blip r:embed="rId4"/>
          <a:stretch/>
        </p:blipFill>
        <p:spPr>
          <a:xfrm>
            <a:off x="1329480" y="2146680"/>
            <a:ext cx="7295040" cy="337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22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4"/>
          <p:cNvSpPr/>
          <p:nvPr/>
        </p:nvSpPr>
        <p:spPr>
          <a:xfrm>
            <a:off x="1128960" y="533880"/>
            <a:ext cx="6171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3840480" y="1648080"/>
            <a:ext cx="2284560" cy="7275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7"/>
          <p:cNvSpPr/>
          <p:nvPr/>
        </p:nvSpPr>
        <p:spPr>
          <a:xfrm>
            <a:off x="0" y="1785960"/>
            <a:ext cx="990612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Imagen 228"/>
          <p:cNvPicPr/>
          <p:nvPr/>
        </p:nvPicPr>
        <p:blipFill>
          <a:blip r:embed="rId4"/>
          <a:stretch/>
        </p:blipFill>
        <p:spPr>
          <a:xfrm>
            <a:off x="2942640" y="2747880"/>
            <a:ext cx="4133880" cy="2279880"/>
          </a:xfrm>
          <a:prstGeom prst="rect">
            <a:avLst/>
          </a:prstGeom>
          <a:ln w="18360">
            <a:noFill/>
          </a:ln>
        </p:spPr>
      </p:pic>
      <p:sp>
        <p:nvSpPr>
          <p:cNvPr id="230" name="CustomShape 8"/>
          <p:cNvSpPr/>
          <p:nvPr/>
        </p:nvSpPr>
        <p:spPr>
          <a:xfrm rot="16158000">
            <a:off x="4816080" y="3104640"/>
            <a:ext cx="428040" cy="4573080"/>
          </a:xfrm>
          <a:custGeom>
            <a:avLst/>
            <a:gdLst/>
            <a:ahLst/>
            <a:cxn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9"/>
          <p:cNvSpPr/>
          <p:nvPr/>
        </p:nvSpPr>
        <p:spPr>
          <a:xfrm>
            <a:off x="1188720" y="5841000"/>
            <a:ext cx="7496640" cy="4442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Feature extraction &amp; Learning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233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4"/>
          <p:cNvSpPr/>
          <p:nvPr/>
        </p:nvSpPr>
        <p:spPr>
          <a:xfrm>
            <a:off x="1128960" y="533880"/>
            <a:ext cx="6171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3840480" y="1713960"/>
            <a:ext cx="2284560" cy="5000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7"/>
          <p:cNvSpPr/>
          <p:nvPr/>
        </p:nvSpPr>
        <p:spPr>
          <a:xfrm>
            <a:off x="0" y="1713960"/>
            <a:ext cx="990612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Imagen 239"/>
          <p:cNvPicPr/>
          <p:nvPr/>
        </p:nvPicPr>
        <p:blipFill>
          <a:blip r:embed="rId4"/>
          <a:stretch/>
        </p:blipFill>
        <p:spPr>
          <a:xfrm>
            <a:off x="2942640" y="2747880"/>
            <a:ext cx="4133880" cy="2279880"/>
          </a:xfrm>
          <a:prstGeom prst="rect">
            <a:avLst/>
          </a:prstGeom>
          <a:ln w="18360">
            <a:noFill/>
          </a:ln>
        </p:spPr>
      </p:pic>
      <p:sp>
        <p:nvSpPr>
          <p:cNvPr id="241" name="CustomShape 8"/>
          <p:cNvSpPr/>
          <p:nvPr/>
        </p:nvSpPr>
        <p:spPr>
          <a:xfrm rot="16158000">
            <a:off x="4816080" y="3104640"/>
            <a:ext cx="428040" cy="4573080"/>
          </a:xfrm>
          <a:custGeom>
            <a:avLst/>
            <a:gdLst/>
            <a:ahLst/>
            <a:cxn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9"/>
          <p:cNvSpPr/>
          <p:nvPr/>
        </p:nvSpPr>
        <p:spPr>
          <a:xfrm>
            <a:off x="1188720" y="5841000"/>
            <a:ext cx="7496640" cy="4442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Feature extraction &amp; Learning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3749040" y="2622960"/>
            <a:ext cx="3474720" cy="2497680"/>
          </a:xfrm>
          <a:prstGeom prst="roundRect">
            <a:avLst>
              <a:gd name="adj" fmla="val 16667"/>
            </a:avLst>
          </a:prstGeom>
          <a:solidFill>
            <a:srgbClr val="009900">
              <a:alpha val="95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TextShape 11"/>
          <p:cNvSpPr txBox="1"/>
          <p:nvPr/>
        </p:nvSpPr>
        <p:spPr>
          <a:xfrm>
            <a:off x="4023360" y="3200400"/>
            <a:ext cx="3053160" cy="164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- Convolutional Filters: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  Filter Size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  Number of Filters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246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4"/>
          <p:cNvSpPr/>
          <p:nvPr/>
        </p:nvSpPr>
        <p:spPr>
          <a:xfrm>
            <a:off x="1128960" y="533880"/>
            <a:ext cx="6171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3840480" y="1713960"/>
            <a:ext cx="2284560" cy="5000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7"/>
          <p:cNvSpPr/>
          <p:nvPr/>
        </p:nvSpPr>
        <p:spPr>
          <a:xfrm>
            <a:off x="0" y="1713960"/>
            <a:ext cx="990612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Imagen 252"/>
          <p:cNvPicPr/>
          <p:nvPr/>
        </p:nvPicPr>
        <p:blipFill>
          <a:blip r:embed="rId4"/>
          <a:stretch/>
        </p:blipFill>
        <p:spPr>
          <a:xfrm>
            <a:off x="2942640" y="2747880"/>
            <a:ext cx="4133880" cy="2279880"/>
          </a:xfrm>
          <a:prstGeom prst="rect">
            <a:avLst/>
          </a:prstGeom>
          <a:ln w="18360">
            <a:noFill/>
          </a:ln>
        </p:spPr>
      </p:pic>
      <p:sp>
        <p:nvSpPr>
          <p:cNvPr id="254" name="CustomShape 8"/>
          <p:cNvSpPr/>
          <p:nvPr/>
        </p:nvSpPr>
        <p:spPr>
          <a:xfrm rot="16158000">
            <a:off x="4816080" y="3104640"/>
            <a:ext cx="428040" cy="4573080"/>
          </a:xfrm>
          <a:custGeom>
            <a:avLst/>
            <a:gdLst/>
            <a:ahLst/>
            <a:cxn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9"/>
          <p:cNvSpPr/>
          <p:nvPr/>
        </p:nvSpPr>
        <p:spPr>
          <a:xfrm>
            <a:off x="1188720" y="5841000"/>
            <a:ext cx="7496640" cy="4442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Feature extraction &amp; Learning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10"/>
          <p:cNvSpPr/>
          <p:nvPr/>
        </p:nvSpPr>
        <p:spPr>
          <a:xfrm>
            <a:off x="4663440" y="2622960"/>
            <a:ext cx="2560320" cy="2497680"/>
          </a:xfrm>
          <a:prstGeom prst="roundRect">
            <a:avLst>
              <a:gd name="adj" fmla="val 16667"/>
            </a:avLst>
          </a:prstGeom>
          <a:solidFill>
            <a:srgbClr val="009900">
              <a:alpha val="95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TextShape 11"/>
          <p:cNvSpPr txBox="1"/>
          <p:nvPr/>
        </p:nvSpPr>
        <p:spPr>
          <a:xfrm>
            <a:off x="4754880" y="3200400"/>
            <a:ext cx="2321640" cy="164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- Rectified Linear Unit: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5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Maps positive features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5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Negative ones → Zero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259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4"/>
          <p:cNvSpPr/>
          <p:nvPr/>
        </p:nvSpPr>
        <p:spPr>
          <a:xfrm>
            <a:off x="1128960" y="533880"/>
            <a:ext cx="6171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6"/>
          <p:cNvSpPr/>
          <p:nvPr/>
        </p:nvSpPr>
        <p:spPr>
          <a:xfrm>
            <a:off x="3840480" y="1713960"/>
            <a:ext cx="2284560" cy="5000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7"/>
          <p:cNvSpPr/>
          <p:nvPr/>
        </p:nvSpPr>
        <p:spPr>
          <a:xfrm>
            <a:off x="0" y="1713960"/>
            <a:ext cx="990612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Imagen 265"/>
          <p:cNvPicPr/>
          <p:nvPr/>
        </p:nvPicPr>
        <p:blipFill>
          <a:blip r:embed="rId4"/>
          <a:stretch/>
        </p:blipFill>
        <p:spPr>
          <a:xfrm>
            <a:off x="2942640" y="2747880"/>
            <a:ext cx="4133880" cy="2279880"/>
          </a:xfrm>
          <a:prstGeom prst="rect">
            <a:avLst/>
          </a:prstGeom>
          <a:ln w="18360">
            <a:noFill/>
          </a:ln>
        </p:spPr>
      </p:pic>
      <p:sp>
        <p:nvSpPr>
          <p:cNvPr id="267" name="CustomShape 8"/>
          <p:cNvSpPr/>
          <p:nvPr/>
        </p:nvSpPr>
        <p:spPr>
          <a:xfrm rot="16158000">
            <a:off x="4816080" y="3104640"/>
            <a:ext cx="428040" cy="4573080"/>
          </a:xfrm>
          <a:custGeom>
            <a:avLst/>
            <a:gdLst/>
            <a:ahLst/>
            <a:cxn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9"/>
          <p:cNvSpPr/>
          <p:nvPr/>
        </p:nvSpPr>
        <p:spPr>
          <a:xfrm>
            <a:off x="1188720" y="5841000"/>
            <a:ext cx="7496640" cy="4442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Feature extraction &amp; Learning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10"/>
          <p:cNvSpPr/>
          <p:nvPr/>
        </p:nvSpPr>
        <p:spPr>
          <a:xfrm>
            <a:off x="2834640" y="2622960"/>
            <a:ext cx="3383280" cy="2497680"/>
          </a:xfrm>
          <a:prstGeom prst="roundRect">
            <a:avLst>
              <a:gd name="adj" fmla="val 16667"/>
            </a:avLst>
          </a:prstGeom>
          <a:solidFill>
            <a:srgbClr val="009900">
              <a:alpha val="95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TextShape 11"/>
          <p:cNvSpPr txBox="1"/>
          <p:nvPr/>
        </p:nvSpPr>
        <p:spPr>
          <a:xfrm>
            <a:off x="3195360" y="3200400"/>
            <a:ext cx="3053160" cy="164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- Pooling: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Simplifies output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Nonlinear downsampling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27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CustomShape 4"/>
          <p:cNvSpPr/>
          <p:nvPr/>
        </p:nvSpPr>
        <p:spPr>
          <a:xfrm>
            <a:off x="1128960" y="533880"/>
            <a:ext cx="6171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3840480" y="1737360"/>
            <a:ext cx="2284560" cy="54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7"/>
          <p:cNvSpPr/>
          <p:nvPr/>
        </p:nvSpPr>
        <p:spPr>
          <a:xfrm>
            <a:off x="0" y="1785960"/>
            <a:ext cx="990612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8"/>
          <p:cNvSpPr/>
          <p:nvPr/>
        </p:nvSpPr>
        <p:spPr>
          <a:xfrm rot="16158000">
            <a:off x="4768560" y="3953160"/>
            <a:ext cx="428040" cy="3017880"/>
          </a:xfrm>
          <a:custGeom>
            <a:avLst/>
            <a:gdLst/>
            <a:ahLst/>
            <a:cxn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9"/>
          <p:cNvSpPr/>
          <p:nvPr/>
        </p:nvSpPr>
        <p:spPr>
          <a:xfrm>
            <a:off x="1188720" y="5841000"/>
            <a:ext cx="7496640" cy="4442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Classification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Imagen 280"/>
          <p:cNvPicPr/>
          <p:nvPr/>
        </p:nvPicPr>
        <p:blipFill>
          <a:blip r:embed="rId4"/>
          <a:stretch/>
        </p:blipFill>
        <p:spPr>
          <a:xfrm>
            <a:off x="3685680" y="2560320"/>
            <a:ext cx="2622240" cy="2542320"/>
          </a:xfrm>
          <a:prstGeom prst="rect">
            <a:avLst/>
          </a:prstGeom>
          <a:ln w="18360">
            <a:noFill/>
          </a:ln>
        </p:spPr>
      </p:pic>
      <p:sp>
        <p:nvSpPr>
          <p:cNvPr id="282" name="CustomShape 10"/>
          <p:cNvSpPr/>
          <p:nvPr/>
        </p:nvSpPr>
        <p:spPr>
          <a:xfrm rot="16182600">
            <a:off x="3058159" y="3557880"/>
            <a:ext cx="194436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Fully Connected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11"/>
          <p:cNvSpPr/>
          <p:nvPr/>
        </p:nvSpPr>
        <p:spPr>
          <a:xfrm rot="16182600">
            <a:off x="4216192" y="3363120"/>
            <a:ext cx="155484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Softmax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12"/>
          <p:cNvSpPr/>
          <p:nvPr/>
        </p:nvSpPr>
        <p:spPr>
          <a:xfrm rot="16182600">
            <a:off x="5149399" y="3409920"/>
            <a:ext cx="164520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Classification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 1"/>
          <p:cNvSpPr/>
          <p:nvPr/>
        </p:nvSpPr>
        <p:spPr>
          <a:xfrm>
            <a:off x="1741320" y="632268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92160" y="6462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968400" y="1720800"/>
            <a:ext cx="8033760" cy="432720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4"/>
          <p:cNvSpPr/>
          <p:nvPr/>
        </p:nvSpPr>
        <p:spPr>
          <a:xfrm>
            <a:off x="1478160" y="1917000"/>
            <a:ext cx="7794000" cy="362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2800" b="0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– Motivation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800" b="0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 – Problem Description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800" b="0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800" b="0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800" b="0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800" b="0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6 – Summary &amp; Future Works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90" name="CustomShape 5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6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7"/>
          <p:cNvSpPr/>
          <p:nvPr/>
        </p:nvSpPr>
        <p:spPr>
          <a:xfrm>
            <a:off x="417240" y="605880"/>
            <a:ext cx="75592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2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286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8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4"/>
          <p:cNvSpPr/>
          <p:nvPr/>
        </p:nvSpPr>
        <p:spPr>
          <a:xfrm>
            <a:off x="1128960" y="533880"/>
            <a:ext cx="6171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6"/>
          <p:cNvSpPr/>
          <p:nvPr/>
        </p:nvSpPr>
        <p:spPr>
          <a:xfrm>
            <a:off x="3840480" y="1737360"/>
            <a:ext cx="2284560" cy="54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7"/>
          <p:cNvSpPr/>
          <p:nvPr/>
        </p:nvSpPr>
        <p:spPr>
          <a:xfrm>
            <a:off x="0" y="1785960"/>
            <a:ext cx="990612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8"/>
          <p:cNvSpPr/>
          <p:nvPr/>
        </p:nvSpPr>
        <p:spPr>
          <a:xfrm rot="16158000">
            <a:off x="4768560" y="3953160"/>
            <a:ext cx="428040" cy="3017880"/>
          </a:xfrm>
          <a:custGeom>
            <a:avLst/>
            <a:gdLst/>
            <a:ahLst/>
            <a:cxn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9"/>
          <p:cNvSpPr/>
          <p:nvPr/>
        </p:nvSpPr>
        <p:spPr>
          <a:xfrm>
            <a:off x="1188720" y="5841000"/>
            <a:ext cx="7496640" cy="4442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Classification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5" name="Imagen 294"/>
          <p:cNvPicPr/>
          <p:nvPr/>
        </p:nvPicPr>
        <p:blipFill>
          <a:blip r:embed="rId4"/>
          <a:stretch/>
        </p:blipFill>
        <p:spPr>
          <a:xfrm>
            <a:off x="3685680" y="2560320"/>
            <a:ext cx="2622240" cy="2542320"/>
          </a:xfrm>
          <a:prstGeom prst="rect">
            <a:avLst/>
          </a:prstGeom>
          <a:ln w="18360">
            <a:noFill/>
          </a:ln>
        </p:spPr>
      </p:pic>
      <p:sp>
        <p:nvSpPr>
          <p:cNvPr id="296" name="CustomShape 10"/>
          <p:cNvSpPr/>
          <p:nvPr/>
        </p:nvSpPr>
        <p:spPr>
          <a:xfrm rot="16182600">
            <a:off x="3048828" y="3557880"/>
            <a:ext cx="194436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Fully Connected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11"/>
          <p:cNvSpPr/>
          <p:nvPr/>
        </p:nvSpPr>
        <p:spPr>
          <a:xfrm rot="16182600">
            <a:off x="4290840" y="3363120"/>
            <a:ext cx="155484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Softmax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2"/>
          <p:cNvSpPr/>
          <p:nvPr/>
        </p:nvSpPr>
        <p:spPr>
          <a:xfrm rot="16182600">
            <a:off x="5252040" y="3409920"/>
            <a:ext cx="164520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Classification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13"/>
          <p:cNvSpPr/>
          <p:nvPr/>
        </p:nvSpPr>
        <p:spPr>
          <a:xfrm>
            <a:off x="4642200" y="2567520"/>
            <a:ext cx="2307240" cy="2497680"/>
          </a:xfrm>
          <a:prstGeom prst="roundRect">
            <a:avLst>
              <a:gd name="adj" fmla="val 16667"/>
            </a:avLst>
          </a:prstGeom>
          <a:solidFill>
            <a:srgbClr val="009900">
              <a:alpha val="95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TextShape 14"/>
          <p:cNvSpPr txBox="1"/>
          <p:nvPr/>
        </p:nvSpPr>
        <p:spPr>
          <a:xfrm>
            <a:off x="4647240" y="3164400"/>
            <a:ext cx="2321640" cy="164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- Fully connected: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Maps positive features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Output Size = # </a:t>
            </a:r>
            <a:r>
              <a:rPr lang="en-US" sz="1500" b="1" strike="noStrike" spc="-1" dirty="0" err="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Clases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30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4"/>
          <p:cNvSpPr/>
          <p:nvPr/>
        </p:nvSpPr>
        <p:spPr>
          <a:xfrm>
            <a:off x="1128960" y="533880"/>
            <a:ext cx="6171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2972734" y="1737360"/>
            <a:ext cx="2284560" cy="54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7"/>
          <p:cNvSpPr/>
          <p:nvPr/>
        </p:nvSpPr>
        <p:spPr>
          <a:xfrm>
            <a:off x="-793102" y="1785960"/>
            <a:ext cx="990612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8"/>
          <p:cNvSpPr/>
          <p:nvPr/>
        </p:nvSpPr>
        <p:spPr>
          <a:xfrm rot="16158000">
            <a:off x="3900814" y="3953160"/>
            <a:ext cx="428040" cy="3017880"/>
          </a:xfrm>
          <a:custGeom>
            <a:avLst/>
            <a:gdLst/>
            <a:ahLst/>
            <a:cxn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9"/>
          <p:cNvSpPr/>
          <p:nvPr/>
        </p:nvSpPr>
        <p:spPr>
          <a:xfrm>
            <a:off x="479589" y="5841000"/>
            <a:ext cx="7496640" cy="4442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Classification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1" name="Imagen 310"/>
          <p:cNvPicPr/>
          <p:nvPr/>
        </p:nvPicPr>
        <p:blipFill>
          <a:blip r:embed="rId4"/>
          <a:stretch/>
        </p:blipFill>
        <p:spPr>
          <a:xfrm>
            <a:off x="2817934" y="2560320"/>
            <a:ext cx="2622240" cy="2542320"/>
          </a:xfrm>
          <a:prstGeom prst="rect">
            <a:avLst/>
          </a:prstGeom>
          <a:ln w="18360">
            <a:noFill/>
          </a:ln>
        </p:spPr>
      </p:pic>
      <p:sp>
        <p:nvSpPr>
          <p:cNvPr id="312" name="CustomShape 10"/>
          <p:cNvSpPr/>
          <p:nvPr/>
        </p:nvSpPr>
        <p:spPr>
          <a:xfrm rot="16182600">
            <a:off x="2171752" y="3557880"/>
            <a:ext cx="194436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Fully Connected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11"/>
          <p:cNvSpPr/>
          <p:nvPr/>
        </p:nvSpPr>
        <p:spPr>
          <a:xfrm rot="16182600">
            <a:off x="3348446" y="3363120"/>
            <a:ext cx="155484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Softmax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12"/>
          <p:cNvSpPr/>
          <p:nvPr/>
        </p:nvSpPr>
        <p:spPr>
          <a:xfrm rot="16182600">
            <a:off x="4384294" y="3409920"/>
            <a:ext cx="164520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Classification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11">
            <a:extLst>
              <a:ext uri="{FF2B5EF4-FFF2-40B4-BE49-F238E27FC236}">
                <a16:creationId xmlns:a16="http://schemas.microsoft.com/office/drawing/2014/main" id="{BA85CED6-0A8B-4967-9082-935C525B5130}"/>
              </a:ext>
            </a:extLst>
          </p:cNvPr>
          <p:cNvSpPr/>
          <p:nvPr/>
        </p:nvSpPr>
        <p:spPr>
          <a:xfrm rot="16182600">
            <a:off x="4290840" y="3363120"/>
            <a:ext cx="155484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Softmax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12">
            <a:extLst>
              <a:ext uri="{FF2B5EF4-FFF2-40B4-BE49-F238E27FC236}">
                <a16:creationId xmlns:a16="http://schemas.microsoft.com/office/drawing/2014/main" id="{39519C14-ECC2-4C73-84A6-AC56E21E2D62}"/>
              </a:ext>
            </a:extLst>
          </p:cNvPr>
          <p:cNvSpPr/>
          <p:nvPr/>
        </p:nvSpPr>
        <p:spPr>
          <a:xfrm rot="16182600">
            <a:off x="5252040" y="3409920"/>
            <a:ext cx="164520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Classification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13">
            <a:extLst>
              <a:ext uri="{FF2B5EF4-FFF2-40B4-BE49-F238E27FC236}">
                <a16:creationId xmlns:a16="http://schemas.microsoft.com/office/drawing/2014/main" id="{B000C961-5345-46C1-98FC-579A7C46B481}"/>
              </a:ext>
            </a:extLst>
          </p:cNvPr>
          <p:cNvSpPr/>
          <p:nvPr/>
        </p:nvSpPr>
        <p:spPr>
          <a:xfrm>
            <a:off x="4642199" y="2567520"/>
            <a:ext cx="2449066" cy="2497680"/>
          </a:xfrm>
          <a:prstGeom prst="roundRect">
            <a:avLst>
              <a:gd name="adj" fmla="val 16667"/>
            </a:avLst>
          </a:prstGeom>
          <a:solidFill>
            <a:srgbClr val="009900">
              <a:alpha val="95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14">
            <a:extLst>
              <a:ext uri="{FF2B5EF4-FFF2-40B4-BE49-F238E27FC236}">
                <a16:creationId xmlns:a16="http://schemas.microsoft.com/office/drawing/2014/main" id="{3150D607-6006-4A87-891B-50CBBFDD6CD4}"/>
              </a:ext>
            </a:extLst>
          </p:cNvPr>
          <p:cNvSpPr txBox="1"/>
          <p:nvPr/>
        </p:nvSpPr>
        <p:spPr>
          <a:xfrm>
            <a:off x="4647240" y="3164400"/>
            <a:ext cx="2617200" cy="164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- </a:t>
            </a:r>
            <a:r>
              <a:rPr lang="en-US" sz="1800" b="1" strike="noStrike" spc="-1" dirty="0" err="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Softmax</a:t>
            </a:r>
            <a:r>
              <a:rPr lang="en-US" sz="18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Normalize inputs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</a:t>
            </a:r>
          </a:p>
          <a:p>
            <a:pPr algn="just">
              <a:lnSpc>
                <a:spcPct val="100000"/>
              </a:lnSpc>
            </a:pPr>
            <a:r>
              <a:rPr lang="en-US" sz="1500" b="1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</a:t>
            </a:r>
            <a:r>
              <a:rPr lang="en-US" sz="15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Output Size = Probabilities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302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4"/>
          <p:cNvSpPr/>
          <p:nvPr/>
        </p:nvSpPr>
        <p:spPr>
          <a:xfrm>
            <a:off x="1128960" y="533880"/>
            <a:ext cx="617112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4 – Convolutional Neural Network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2496866" y="1737360"/>
            <a:ext cx="2284560" cy="548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7"/>
          <p:cNvSpPr/>
          <p:nvPr/>
        </p:nvSpPr>
        <p:spPr>
          <a:xfrm>
            <a:off x="-1306285" y="1785960"/>
            <a:ext cx="990612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Hidden Layer 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8"/>
          <p:cNvSpPr/>
          <p:nvPr/>
        </p:nvSpPr>
        <p:spPr>
          <a:xfrm rot="16158000">
            <a:off x="3452944" y="3953160"/>
            <a:ext cx="428040" cy="3017880"/>
          </a:xfrm>
          <a:custGeom>
            <a:avLst/>
            <a:gdLst/>
            <a:ahLst/>
            <a:cxn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9"/>
          <p:cNvSpPr/>
          <p:nvPr/>
        </p:nvSpPr>
        <p:spPr>
          <a:xfrm>
            <a:off x="-108240" y="5831669"/>
            <a:ext cx="7496640" cy="4442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66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Classification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1" name="Imagen 310"/>
          <p:cNvPicPr/>
          <p:nvPr/>
        </p:nvPicPr>
        <p:blipFill>
          <a:blip r:embed="rId4"/>
          <a:stretch/>
        </p:blipFill>
        <p:spPr>
          <a:xfrm>
            <a:off x="2342066" y="2560320"/>
            <a:ext cx="2622240" cy="2542320"/>
          </a:xfrm>
          <a:prstGeom prst="rect">
            <a:avLst/>
          </a:prstGeom>
          <a:ln w="18360">
            <a:noFill/>
          </a:ln>
        </p:spPr>
      </p:pic>
      <p:sp>
        <p:nvSpPr>
          <p:cNvPr id="312" name="CustomShape 10"/>
          <p:cNvSpPr/>
          <p:nvPr/>
        </p:nvSpPr>
        <p:spPr>
          <a:xfrm rot="16182600">
            <a:off x="1686555" y="3557880"/>
            <a:ext cx="194436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Fully Connected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11"/>
          <p:cNvSpPr/>
          <p:nvPr/>
        </p:nvSpPr>
        <p:spPr>
          <a:xfrm rot="16182600">
            <a:off x="2881910" y="3363120"/>
            <a:ext cx="155484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Softmax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12"/>
          <p:cNvSpPr/>
          <p:nvPr/>
        </p:nvSpPr>
        <p:spPr>
          <a:xfrm rot="16182600">
            <a:off x="3815116" y="3409920"/>
            <a:ext cx="164520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Classification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11">
            <a:extLst>
              <a:ext uri="{FF2B5EF4-FFF2-40B4-BE49-F238E27FC236}">
                <a16:creationId xmlns:a16="http://schemas.microsoft.com/office/drawing/2014/main" id="{BA85CED6-0A8B-4967-9082-935C525B5130}"/>
              </a:ext>
            </a:extLst>
          </p:cNvPr>
          <p:cNvSpPr/>
          <p:nvPr/>
        </p:nvSpPr>
        <p:spPr>
          <a:xfrm rot="16182600">
            <a:off x="3814972" y="3363120"/>
            <a:ext cx="155484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12">
            <a:extLst>
              <a:ext uri="{FF2B5EF4-FFF2-40B4-BE49-F238E27FC236}">
                <a16:creationId xmlns:a16="http://schemas.microsoft.com/office/drawing/2014/main" id="{39519C14-ECC2-4C73-84A6-AC56E21E2D62}"/>
              </a:ext>
            </a:extLst>
          </p:cNvPr>
          <p:cNvSpPr/>
          <p:nvPr/>
        </p:nvSpPr>
        <p:spPr>
          <a:xfrm rot="16182600">
            <a:off x="5252040" y="3409920"/>
            <a:ext cx="1645200" cy="496440"/>
          </a:xfrm>
          <a:prstGeom prst="rect">
            <a:avLst/>
          </a:prstGeom>
          <a:noFill/>
          <a:ln w="18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19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Classification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13">
            <a:extLst>
              <a:ext uri="{FF2B5EF4-FFF2-40B4-BE49-F238E27FC236}">
                <a16:creationId xmlns:a16="http://schemas.microsoft.com/office/drawing/2014/main" id="{B000C961-5345-46C1-98FC-579A7C46B481}"/>
              </a:ext>
            </a:extLst>
          </p:cNvPr>
          <p:cNvSpPr/>
          <p:nvPr/>
        </p:nvSpPr>
        <p:spPr>
          <a:xfrm>
            <a:off x="5453103" y="2557260"/>
            <a:ext cx="2523417" cy="2497680"/>
          </a:xfrm>
          <a:prstGeom prst="roundRect">
            <a:avLst>
              <a:gd name="adj" fmla="val 16667"/>
            </a:avLst>
          </a:prstGeom>
          <a:solidFill>
            <a:srgbClr val="009900">
              <a:alpha val="95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TextShape 14">
            <a:extLst>
              <a:ext uri="{FF2B5EF4-FFF2-40B4-BE49-F238E27FC236}">
                <a16:creationId xmlns:a16="http://schemas.microsoft.com/office/drawing/2014/main" id="{3150D607-6006-4A87-891B-50CBBFDD6CD4}"/>
              </a:ext>
            </a:extLst>
          </p:cNvPr>
          <p:cNvSpPr txBox="1"/>
          <p:nvPr/>
        </p:nvSpPr>
        <p:spPr>
          <a:xfrm>
            <a:off x="5562554" y="3081619"/>
            <a:ext cx="2617200" cy="164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- </a:t>
            </a:r>
            <a:r>
              <a:rPr lang="en-US" b="1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Classification</a:t>
            </a:r>
            <a:r>
              <a:rPr lang="en-US" sz="18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</a:t>
            </a:r>
            <a:r>
              <a:rPr lang="en-US" sz="1500" b="1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Decision on the class</a:t>
            </a:r>
          </a:p>
          <a:p>
            <a:pPr algn="just"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based on Probabilities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82612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316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4"/>
          <p:cNvSpPr/>
          <p:nvPr/>
        </p:nvSpPr>
        <p:spPr>
          <a:xfrm>
            <a:off x="3108960" y="533880"/>
            <a:ext cx="486756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Imagen 320"/>
          <p:cNvPicPr/>
          <p:nvPr/>
        </p:nvPicPr>
        <p:blipFill>
          <a:blip r:embed="rId4"/>
          <a:stretch/>
        </p:blipFill>
        <p:spPr>
          <a:xfrm>
            <a:off x="1169280" y="1554480"/>
            <a:ext cx="7431480" cy="475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323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3108960" y="533880"/>
            <a:ext cx="486756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5 – 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Imagen 327"/>
          <p:cNvPicPr/>
          <p:nvPr/>
        </p:nvPicPr>
        <p:blipFill>
          <a:blip r:embed="rId4"/>
          <a:stretch/>
        </p:blipFill>
        <p:spPr>
          <a:xfrm>
            <a:off x="1920240" y="1428840"/>
            <a:ext cx="6147360" cy="496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495360" y="2011680"/>
            <a:ext cx="8873640" cy="9129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dirty="0"/>
          </a:p>
        </p:txBody>
      </p:sp>
      <p:sp>
        <p:nvSpPr>
          <p:cNvPr id="330" name="CustomShape 2"/>
          <p:cNvSpPr/>
          <p:nvPr/>
        </p:nvSpPr>
        <p:spPr>
          <a:xfrm>
            <a:off x="488880" y="3566160"/>
            <a:ext cx="8905320" cy="228564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1" name="Picture 1"/>
          <p:cNvPicPr/>
          <p:nvPr/>
        </p:nvPicPr>
        <p:blipFill>
          <a:blip r:embed="rId4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332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4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5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6"/>
          <p:cNvSpPr/>
          <p:nvPr/>
        </p:nvSpPr>
        <p:spPr>
          <a:xfrm>
            <a:off x="1136520" y="461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6 – Summary &amp; Future 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7"/>
          <p:cNvSpPr/>
          <p:nvPr/>
        </p:nvSpPr>
        <p:spPr>
          <a:xfrm>
            <a:off x="592200" y="3709304"/>
            <a:ext cx="8595720" cy="199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0920" algn="just">
              <a:lnSpc>
                <a:spcPct val="20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Parameterize segmentation process for other types of ware.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20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Add more characters to the database.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20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Study possible corrections for bad detections.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8"/>
          <p:cNvSpPr/>
          <p:nvPr/>
        </p:nvSpPr>
        <p:spPr>
          <a:xfrm>
            <a:off x="561240" y="2481794"/>
            <a:ext cx="8667000" cy="64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0920" algn="just">
              <a:lnSpc>
                <a:spcPts val="5"/>
              </a:lnSpc>
              <a:buClr>
                <a:srgbClr val="000099"/>
              </a:buClr>
              <a:buFont typeface="Wingdings" charset="2"/>
              <a:buChar char=""/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Successful Character Recognition in round flat plates.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ts val="5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ts val="5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9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Line 1"/>
          <p:cNvSpPr/>
          <p:nvPr/>
        </p:nvSpPr>
        <p:spPr>
          <a:xfrm>
            <a:off x="1741320" y="632268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2"/>
          <p:cNvSpPr/>
          <p:nvPr/>
        </p:nvSpPr>
        <p:spPr>
          <a:xfrm>
            <a:off x="123840" y="5872320"/>
            <a:ext cx="97815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99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Droid Sans Fallback"/>
              </a:rPr>
              <a:t>David Álvarez Sánchez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154080" y="1905120"/>
            <a:ext cx="9751320" cy="441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2" name="Picture 6"/>
          <p:cNvPicPr/>
          <p:nvPr/>
        </p:nvPicPr>
        <p:blipFill>
          <a:blip r:embed="rId3"/>
          <a:stretch/>
        </p:blipFill>
        <p:spPr>
          <a:xfrm>
            <a:off x="-11160" y="87480"/>
            <a:ext cx="3941280" cy="1336680"/>
          </a:xfrm>
          <a:prstGeom prst="rect">
            <a:avLst/>
          </a:prstGeom>
          <a:ln>
            <a:noFill/>
          </a:ln>
        </p:spPr>
      </p:pic>
      <p:pic>
        <p:nvPicPr>
          <p:cNvPr id="343" name="Picture 1"/>
          <p:cNvPicPr/>
          <p:nvPr/>
        </p:nvPicPr>
        <p:blipFill>
          <a:blip r:embed="rId4"/>
          <a:stretch/>
        </p:blipFill>
        <p:spPr>
          <a:xfrm>
            <a:off x="4937760" y="1440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344" name="CustomShape 4"/>
          <p:cNvSpPr/>
          <p:nvPr/>
        </p:nvSpPr>
        <p:spPr>
          <a:xfrm>
            <a:off x="-14400" y="4140000"/>
            <a:ext cx="9905400" cy="170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5" name="Imagen 344"/>
          <p:cNvPicPr/>
          <p:nvPr/>
        </p:nvPicPr>
        <p:blipFill>
          <a:blip r:embed="rId5"/>
          <a:stretch/>
        </p:blipFill>
        <p:spPr>
          <a:xfrm>
            <a:off x="5636880" y="2577600"/>
            <a:ext cx="2626920" cy="931320"/>
          </a:xfrm>
          <a:prstGeom prst="rect">
            <a:avLst/>
          </a:prstGeom>
          <a:ln w="54720">
            <a:noFill/>
          </a:ln>
        </p:spPr>
      </p:pic>
      <p:pic>
        <p:nvPicPr>
          <p:cNvPr id="346" name="Imagen 345"/>
          <p:cNvPicPr/>
          <p:nvPr/>
        </p:nvPicPr>
        <p:blipFill>
          <a:blip r:embed="rId6"/>
          <a:stretch/>
        </p:blipFill>
        <p:spPr>
          <a:xfrm>
            <a:off x="1679400" y="1806480"/>
            <a:ext cx="3303720" cy="2367720"/>
          </a:xfrm>
          <a:prstGeom prst="rect">
            <a:avLst/>
          </a:prstGeom>
          <a:ln w="54720">
            <a:noFill/>
          </a:ln>
        </p:spPr>
      </p:pic>
      <p:pic>
        <p:nvPicPr>
          <p:cNvPr id="347" name="Imagen 346"/>
          <p:cNvPicPr/>
          <p:nvPr/>
        </p:nvPicPr>
        <p:blipFill>
          <a:blip r:embed="rId7"/>
          <a:stretch/>
        </p:blipFill>
        <p:spPr>
          <a:xfrm>
            <a:off x="8007480" y="91440"/>
            <a:ext cx="1774800" cy="1369800"/>
          </a:xfrm>
          <a:prstGeom prst="rect">
            <a:avLst/>
          </a:prstGeom>
          <a:ln w="5472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2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pic>
        <p:nvPicPr>
          <p:cNvPr id="97" name="Imagen 96"/>
          <p:cNvPicPr/>
          <p:nvPr/>
        </p:nvPicPr>
        <p:blipFill>
          <a:blip r:embed="rId4"/>
          <a:stretch/>
        </p:blipFill>
        <p:spPr>
          <a:xfrm>
            <a:off x="684000" y="2871000"/>
            <a:ext cx="4448520" cy="2959920"/>
          </a:xfrm>
          <a:prstGeom prst="rect">
            <a:avLst/>
          </a:prstGeom>
          <a:ln w="54720">
            <a:noFill/>
          </a:ln>
        </p:spPr>
      </p:pic>
      <p:sp>
        <p:nvSpPr>
          <p:cNvPr id="98" name="CustomShape 4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2289960" y="1648080"/>
            <a:ext cx="5396400" cy="7275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6"/>
          <p:cNvSpPr/>
          <p:nvPr/>
        </p:nvSpPr>
        <p:spPr>
          <a:xfrm>
            <a:off x="1812240" y="1785960"/>
            <a:ext cx="614124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3000" indent="-226440">
              <a:lnSpc>
                <a:spcPct val="100000"/>
              </a:lnSpc>
            </a:pPr>
            <a:r>
              <a:rPr lang="en-US" sz="24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Manufacturing Process of Porcelain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E0820FF1-1C30-4245-AE8C-E898567DD432}"/>
              </a:ext>
            </a:extLst>
          </p:cNvPr>
          <p:cNvSpPr/>
          <p:nvPr/>
        </p:nvSpPr>
        <p:spPr>
          <a:xfrm>
            <a:off x="5610902" y="2587112"/>
            <a:ext cx="4150915" cy="199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0920" algn="just">
              <a:lnSpc>
                <a:spcPct val="15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Preparing the mass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5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Powder atomization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 algn="just">
              <a:lnSpc>
                <a:spcPct val="15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Shaping the object</a:t>
            </a:r>
          </a:p>
          <a:p>
            <a:pPr marL="343080" indent="-340920" algn="just">
              <a:lnSpc>
                <a:spcPct val="15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000" b="1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Burning 1</a:t>
            </a:r>
          </a:p>
          <a:p>
            <a:pPr marL="343080" indent="-340920" algn="just">
              <a:lnSpc>
                <a:spcPct val="15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Glazing </a:t>
            </a:r>
          </a:p>
          <a:p>
            <a:pPr marL="343080" indent="-340920" algn="just">
              <a:lnSpc>
                <a:spcPct val="15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000" b="1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Burning 2</a:t>
            </a:r>
          </a:p>
          <a:p>
            <a:pPr marL="343080" indent="-340920" algn="just">
              <a:lnSpc>
                <a:spcPct val="15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Quality control</a:t>
            </a:r>
          </a:p>
          <a:p>
            <a:pPr marL="343080" indent="-340920" algn="just">
              <a:lnSpc>
                <a:spcPct val="150000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000" b="1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Sorting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2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pic>
        <p:nvPicPr>
          <p:cNvPr id="106" name="Imagen 105"/>
          <p:cNvPicPr/>
          <p:nvPr/>
        </p:nvPicPr>
        <p:blipFill>
          <a:blip r:embed="rId4"/>
          <a:stretch/>
        </p:blipFill>
        <p:spPr>
          <a:xfrm>
            <a:off x="1371600" y="1554480"/>
            <a:ext cx="7121880" cy="4753080"/>
          </a:xfrm>
          <a:prstGeom prst="rect">
            <a:avLst/>
          </a:prstGeom>
          <a:ln w="54720">
            <a:noFill/>
          </a:ln>
        </p:spPr>
      </p:pic>
      <p:sp>
        <p:nvSpPr>
          <p:cNvPr id="107" name="CustomShape 4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1" name="Picture 1"/>
          <p:cNvPicPr/>
          <p:nvPr/>
        </p:nvPicPr>
        <p:blipFill>
          <a:blip r:embed="rId5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pic>
        <p:nvPicPr>
          <p:cNvPr id="112" name="Imagen 111"/>
          <p:cNvPicPr/>
          <p:nvPr/>
        </p:nvPicPr>
        <p:blipFill>
          <a:blip r:embed="rId6"/>
          <a:stretch/>
        </p:blipFill>
        <p:spPr>
          <a:xfrm>
            <a:off x="1371600" y="1554480"/>
            <a:ext cx="7121880" cy="4753080"/>
          </a:xfrm>
          <a:prstGeom prst="rect">
            <a:avLst/>
          </a:prstGeom>
          <a:ln w="54720">
            <a:noFill/>
          </a:ln>
        </p:spPr>
      </p:pic>
      <p:sp>
        <p:nvSpPr>
          <p:cNvPr id="113" name="CustomShape 4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7AF94E51-2417-4D30-AFD6-8ACF2EE92C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0533" y="1670196"/>
            <a:ext cx="7586079" cy="4267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1 - Motivation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Line 3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7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118" name="CustomShape 4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Imagen 118"/>
          <p:cNvPicPr/>
          <p:nvPr/>
        </p:nvPicPr>
        <p:blipFill>
          <a:blip r:embed="rId4"/>
          <a:stretch/>
        </p:blipFill>
        <p:spPr>
          <a:xfrm>
            <a:off x="4822920" y="1805400"/>
            <a:ext cx="4227840" cy="4227840"/>
          </a:xfrm>
          <a:prstGeom prst="rect">
            <a:avLst/>
          </a:prstGeom>
          <a:ln w="54720">
            <a:noFill/>
          </a:ln>
        </p:spPr>
      </p:pic>
      <p:sp>
        <p:nvSpPr>
          <p:cNvPr id="120" name="CustomShape 5"/>
          <p:cNvSpPr/>
          <p:nvPr/>
        </p:nvSpPr>
        <p:spPr>
          <a:xfrm>
            <a:off x="581940" y="1877040"/>
            <a:ext cx="3655800" cy="40215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 dirty="0"/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BF0E2665-C436-4888-8862-B77B8230B4CC}"/>
              </a:ext>
            </a:extLst>
          </p:cNvPr>
          <p:cNvSpPr/>
          <p:nvPr/>
        </p:nvSpPr>
        <p:spPr>
          <a:xfrm>
            <a:off x="888187" y="2105448"/>
            <a:ext cx="8595720" cy="199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 algn="just">
              <a:lnSpc>
                <a:spcPct val="150000"/>
              </a:lnSpc>
              <a:buClr>
                <a:srgbClr val="000099"/>
              </a:buClr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Quality control after:</a:t>
            </a:r>
          </a:p>
          <a:p>
            <a:pPr marL="2160" algn="just">
              <a:lnSpc>
                <a:spcPct val="150000"/>
              </a:lnSpc>
              <a:buClr>
                <a:srgbClr val="000099"/>
              </a:buClr>
            </a:pPr>
            <a:r>
              <a:rPr lang="en-US" sz="2000" b="1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   1) </a:t>
            </a: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Burning 1</a:t>
            </a:r>
          </a:p>
          <a:p>
            <a:pPr marL="2160" algn="just">
              <a:lnSpc>
                <a:spcPct val="150000"/>
              </a:lnSpc>
              <a:buClr>
                <a:srgbClr val="000099"/>
              </a:buClr>
            </a:pPr>
            <a:r>
              <a:rPr lang="en-US" sz="2000" b="1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2) Glazing</a:t>
            </a:r>
          </a:p>
          <a:p>
            <a:pPr marL="2160" algn="just">
              <a:lnSpc>
                <a:spcPct val="150000"/>
              </a:lnSpc>
              <a:buClr>
                <a:srgbClr val="000099"/>
              </a:buClr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3) Sorting</a:t>
            </a:r>
          </a:p>
          <a:p>
            <a:pPr marL="2160" algn="just">
              <a:lnSpc>
                <a:spcPct val="150000"/>
              </a:lnSpc>
              <a:buClr>
                <a:srgbClr val="000099"/>
              </a:buClr>
            </a:pPr>
            <a:r>
              <a:rPr lang="en-US" sz="2000" b="1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Estimated cost reduction</a:t>
            </a:r>
          </a:p>
          <a:p>
            <a:pPr marL="2160" algn="just">
              <a:lnSpc>
                <a:spcPct val="150000"/>
              </a:lnSpc>
              <a:buClr>
                <a:srgbClr val="000099"/>
              </a:buClr>
            </a:pPr>
            <a:r>
              <a:rPr lang="en-US" sz="20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- 60% in HR</a:t>
            </a:r>
          </a:p>
          <a:p>
            <a:pPr marL="2160" algn="just">
              <a:lnSpc>
                <a:spcPct val="150000"/>
              </a:lnSpc>
              <a:buClr>
                <a:srgbClr val="000099"/>
              </a:buClr>
            </a:pPr>
            <a:r>
              <a:rPr lang="en-US" sz="2000" b="1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- 20% in materials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n 121"/>
          <p:cNvPicPr/>
          <p:nvPr/>
        </p:nvPicPr>
        <p:blipFill>
          <a:blip r:embed="rId3"/>
          <a:stretch/>
        </p:blipFill>
        <p:spPr>
          <a:xfrm>
            <a:off x="365760" y="1607760"/>
            <a:ext cx="3720600" cy="2667960"/>
          </a:xfrm>
          <a:prstGeom prst="rect">
            <a:avLst/>
          </a:prstGeom>
          <a:ln w="54720">
            <a:noFill/>
          </a:ln>
        </p:spPr>
      </p:pic>
      <p:pic>
        <p:nvPicPr>
          <p:cNvPr id="123" name="Picture 1"/>
          <p:cNvPicPr/>
          <p:nvPr/>
        </p:nvPicPr>
        <p:blipFill>
          <a:blip r:embed="rId4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124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4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2 – Problem Description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Imagen 128"/>
          <p:cNvPicPr/>
          <p:nvPr/>
        </p:nvPicPr>
        <p:blipFill>
          <a:blip r:embed="rId5"/>
          <a:stretch/>
        </p:blipFill>
        <p:spPr>
          <a:xfrm rot="10779600">
            <a:off x="739080" y="4770360"/>
            <a:ext cx="3280680" cy="1163520"/>
          </a:xfrm>
          <a:prstGeom prst="rect">
            <a:avLst/>
          </a:prstGeom>
          <a:ln w="54720"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4992840" y="1736640"/>
            <a:ext cx="4072680" cy="191988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7"/>
          <p:cNvSpPr/>
          <p:nvPr/>
        </p:nvSpPr>
        <p:spPr>
          <a:xfrm>
            <a:off x="4632480" y="1874520"/>
            <a:ext cx="463428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3000" indent="-226440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3 groups of characters: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indent="-226440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</a:t>
            </a:r>
            <a:r>
              <a:rPr lang="en-US" sz="2400" b="1" strike="noStrike" spc="-1" dirty="0">
                <a:solidFill>
                  <a:srgbClr val="3399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Sack of material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indent="-226440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</a:t>
            </a:r>
            <a:r>
              <a:rPr lang="en-US" sz="2400" b="1" strike="noStrike" spc="-1" dirty="0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Work shift</a:t>
            </a:r>
            <a:r>
              <a:rPr lang="en-US" sz="24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indent="-226440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- </a:t>
            </a:r>
            <a:r>
              <a:rPr lang="en-US" sz="2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Product type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>
            <a:off x="2574000" y="2685600"/>
            <a:ext cx="125640" cy="308520"/>
          </a:xfrm>
          <a:prstGeom prst="rect">
            <a:avLst/>
          </a:pr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9"/>
          <p:cNvSpPr/>
          <p:nvPr/>
        </p:nvSpPr>
        <p:spPr>
          <a:xfrm>
            <a:off x="4717440" y="4816440"/>
            <a:ext cx="131652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spc="-1" dirty="0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0"/>
          <p:cNvSpPr/>
          <p:nvPr/>
        </p:nvSpPr>
        <p:spPr>
          <a:xfrm>
            <a:off x="6196680" y="4251240"/>
            <a:ext cx="419400" cy="1552680"/>
          </a:xfrm>
          <a:custGeom>
            <a:avLst/>
            <a:gdLst/>
            <a:ahLst/>
            <a:cxnLst/>
            <a:rect l="l" t="t" r="r" b="b"/>
            <a:pathLst>
              <a:path w="1172" h="4320">
                <a:moveTo>
                  <a:pt x="1171" y="0"/>
                </a:moveTo>
                <a:cubicBezTo>
                  <a:pt x="878" y="0"/>
                  <a:pt x="585" y="179"/>
                  <a:pt x="585" y="359"/>
                </a:cubicBezTo>
                <a:lnTo>
                  <a:pt x="585" y="1799"/>
                </a:lnTo>
                <a:cubicBezTo>
                  <a:pt x="585" y="1979"/>
                  <a:pt x="292" y="2159"/>
                  <a:pt x="0" y="2159"/>
                </a:cubicBezTo>
                <a:cubicBezTo>
                  <a:pt x="292" y="2159"/>
                  <a:pt x="585" y="2339"/>
                  <a:pt x="585" y="2519"/>
                </a:cubicBezTo>
                <a:lnTo>
                  <a:pt x="585" y="3959"/>
                </a:lnTo>
                <a:cubicBezTo>
                  <a:pt x="585" y="4139"/>
                  <a:pt x="878" y="4319"/>
                  <a:pt x="1171" y="4319"/>
                </a:cubicBezTo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1"/>
          <p:cNvSpPr/>
          <p:nvPr/>
        </p:nvSpPr>
        <p:spPr>
          <a:xfrm>
            <a:off x="6769440" y="4497120"/>
            <a:ext cx="237636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SEGMENTATION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           +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IDENTIFICATION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137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4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423000" y="2512800"/>
            <a:ext cx="8918640" cy="7275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7"/>
          <p:cNvSpPr/>
          <p:nvPr/>
        </p:nvSpPr>
        <p:spPr>
          <a:xfrm>
            <a:off x="-365760" y="2650680"/>
            <a:ext cx="1014804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3000" indent="-226440">
              <a:lnSpc>
                <a:spcPct val="100000"/>
              </a:lnSpc>
              <a:buBlip>
                <a:blip r:embed="rId4"/>
              </a:buBlip>
            </a:pPr>
            <a:r>
              <a:rPr lang="en-US" sz="2400" b="1" strike="noStrike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lang="en-US" sz="2400" b="1" u="sng" strike="noStrike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lang="en-US" sz="24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recursively look for geometric properties and segment.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1834560" y="1554480"/>
            <a:ext cx="6266520" cy="72756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9"/>
          <p:cNvSpPr/>
          <p:nvPr/>
        </p:nvSpPr>
        <p:spPr>
          <a:xfrm>
            <a:off x="1280160" y="1692360"/>
            <a:ext cx="713052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3000" indent="-226440">
              <a:lnSpc>
                <a:spcPct val="100000"/>
              </a:lnSpc>
              <a:buBlip>
                <a:blip r:embed="rId5"/>
              </a:buBlip>
            </a:pPr>
            <a:r>
              <a:rPr lang="en-US" sz="2400" b="1" u="sng" strike="noStrike" spc="-1">
                <a:solidFill>
                  <a:srgbClr val="C5000B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Objective:</a:t>
            </a:r>
            <a:r>
              <a:rPr lang="en-US" sz="24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segment individual characters.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Imagen 145"/>
          <p:cNvPicPr/>
          <p:nvPr/>
        </p:nvPicPr>
        <p:blipFill>
          <a:blip r:embed="rId6"/>
          <a:stretch/>
        </p:blipFill>
        <p:spPr>
          <a:xfrm>
            <a:off x="3034080" y="3509280"/>
            <a:ext cx="3720600" cy="2667960"/>
          </a:xfrm>
          <a:prstGeom prst="rect">
            <a:avLst/>
          </a:prstGeom>
          <a:ln w="5472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"/>
          <p:cNvPicPr/>
          <p:nvPr/>
        </p:nvPicPr>
        <p:blipFill>
          <a:blip r:embed="rId3"/>
          <a:stretch/>
        </p:blipFill>
        <p:spPr>
          <a:xfrm>
            <a:off x="8472600" y="0"/>
            <a:ext cx="1432800" cy="1410840"/>
          </a:xfrm>
          <a:prstGeom prst="rect">
            <a:avLst/>
          </a:prstGeom>
          <a:ln>
            <a:noFill/>
          </a:ln>
        </p:spPr>
      </p:pic>
      <p:sp>
        <p:nvSpPr>
          <p:cNvPr id="148" name="Line 1"/>
          <p:cNvSpPr/>
          <p:nvPr/>
        </p:nvSpPr>
        <p:spPr>
          <a:xfrm>
            <a:off x="1741320" y="6449760"/>
            <a:ext cx="6394320" cy="1800"/>
          </a:xfrm>
          <a:prstGeom prst="line">
            <a:avLst/>
          </a:prstGeom>
          <a:ln w="38160">
            <a:solidFill>
              <a:srgbClr val="00006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2994120" y="808200"/>
            <a:ext cx="279828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3"/>
          <p:cNvSpPr/>
          <p:nvPr/>
        </p:nvSpPr>
        <p:spPr>
          <a:xfrm>
            <a:off x="0" y="390600"/>
            <a:ext cx="7976520" cy="948600"/>
          </a:xfrm>
          <a:prstGeom prst="rect">
            <a:avLst/>
          </a:prstGeom>
          <a:solidFill>
            <a:srgbClr val="002060"/>
          </a:solidFill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4"/>
          <p:cNvSpPr/>
          <p:nvPr/>
        </p:nvSpPr>
        <p:spPr>
          <a:xfrm>
            <a:off x="1136520" y="533880"/>
            <a:ext cx="6840000" cy="4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>
              <a:lnSpc>
                <a:spcPct val="150000"/>
              </a:lnSpc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3 – Segmentation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92160" y="6534720"/>
            <a:ext cx="978156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6080" tIns="0" rIns="46080" bIns="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2228B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Automatic Character Recognition in Porcelain Ware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423000" y="1737360"/>
            <a:ext cx="9086400" cy="747000"/>
          </a:xfrm>
          <a:prstGeom prst="roundRect">
            <a:avLst>
              <a:gd name="adj" fmla="val 16667"/>
            </a:avLst>
          </a:prstGeom>
          <a:solidFill>
            <a:srgbClr val="FF9900">
              <a:alpha val="26000"/>
            </a:srgbClr>
          </a:solidFill>
          <a:ln w="73080">
            <a:solidFill>
              <a:srgbClr val="FF950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7"/>
          <p:cNvSpPr/>
          <p:nvPr/>
        </p:nvSpPr>
        <p:spPr>
          <a:xfrm>
            <a:off x="-457200" y="1894680"/>
            <a:ext cx="10239480" cy="58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143000" indent="-226440">
              <a:lnSpc>
                <a:spcPct val="100000"/>
              </a:lnSpc>
              <a:buBlip>
                <a:blip r:embed="rId4"/>
              </a:buBlip>
            </a:pPr>
            <a:r>
              <a:rPr lang="en-US" sz="2000" b="1" strike="noStrike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</a:t>
            </a:r>
            <a:r>
              <a:rPr lang="en-US" sz="2000" b="1" u="sng" strike="noStrike" spc="-1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Solution:</a:t>
            </a:r>
            <a:r>
              <a:rPr lang="en-US" sz="20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Verdana"/>
              </a:rPr>
              <a:t> binarize image, study 8-connected components in contiguous regions.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indent="-28368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Imagen 154"/>
          <p:cNvPicPr/>
          <p:nvPr/>
        </p:nvPicPr>
        <p:blipFill>
          <a:blip r:embed="rId5"/>
          <a:stretch/>
        </p:blipFill>
        <p:spPr>
          <a:xfrm>
            <a:off x="678960" y="3560040"/>
            <a:ext cx="3277440" cy="2348640"/>
          </a:xfrm>
          <a:prstGeom prst="rect">
            <a:avLst/>
          </a:prstGeom>
          <a:ln w="54720">
            <a:noFill/>
          </a:ln>
        </p:spPr>
      </p:pic>
      <p:pic>
        <p:nvPicPr>
          <p:cNvPr id="156" name="Imagen 155"/>
          <p:cNvPicPr/>
          <p:nvPr/>
        </p:nvPicPr>
        <p:blipFill>
          <a:blip r:embed="rId6"/>
          <a:stretch/>
        </p:blipFill>
        <p:spPr>
          <a:xfrm>
            <a:off x="6684480" y="3625560"/>
            <a:ext cx="2230200" cy="2227680"/>
          </a:xfrm>
          <a:prstGeom prst="rect">
            <a:avLst/>
          </a:prstGeom>
          <a:ln w="54720">
            <a:noFill/>
          </a:ln>
        </p:spPr>
      </p:pic>
      <p:sp>
        <p:nvSpPr>
          <p:cNvPr id="157" name="CustomShape 8"/>
          <p:cNvSpPr/>
          <p:nvPr/>
        </p:nvSpPr>
        <p:spPr>
          <a:xfrm>
            <a:off x="4261680" y="4114800"/>
            <a:ext cx="2137320" cy="136980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noFill/>
          <a:ln w="54720">
            <a:solidFill>
              <a:srgbClr val="0066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9"/>
          <p:cNvSpPr/>
          <p:nvPr/>
        </p:nvSpPr>
        <p:spPr>
          <a:xfrm>
            <a:off x="2560320" y="2929274"/>
            <a:ext cx="5210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0920" algn="just">
              <a:lnSpc>
                <a:spcPts val="6"/>
              </a:lnSpc>
              <a:buClr>
                <a:srgbClr val="000099"/>
              </a:buClr>
              <a:buFont typeface="Wingdings" charset="2"/>
              <a:buChar char=""/>
            </a:pPr>
            <a:r>
              <a:rPr lang="en-US" sz="2400" b="1" strike="noStrike" spc="-1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Outer Bounding Box of largest object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6719</TotalTime>
  <Words>680</Words>
  <Application>Microsoft Office PowerPoint</Application>
  <PresentationFormat>Personalizado</PresentationFormat>
  <Paragraphs>209</Paragraphs>
  <Slides>26</Slides>
  <Notes>26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Arial</vt:lpstr>
      <vt:lpstr>Calibri</vt:lpstr>
      <vt:lpstr>DejaVu Sans</vt:lpstr>
      <vt:lpstr>Droid Sans Fallback</vt:lpstr>
      <vt:lpstr>Symbol</vt:lpstr>
      <vt:lpstr>Times New Roman</vt:lpstr>
      <vt:lpstr>Verdana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IPv6</dc:title>
  <dc:subject/>
  <dc:creator>Alberto García, David Larrabeiti</dc:creator>
  <dc:description/>
  <cp:lastModifiedBy>nescudero</cp:lastModifiedBy>
  <cp:revision>19417</cp:revision>
  <cp:lastPrinted>2016-10-31T10:19:49Z</cp:lastPrinted>
  <dcterms:created xsi:type="dcterms:W3CDTF">1995-07-28T11:42:46Z</dcterms:created>
  <dcterms:modified xsi:type="dcterms:W3CDTF">2018-06-21T10:42:31Z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Personalizado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26</vt:i4>
  </property>
</Properties>
</file>